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5" r:id="rId7"/>
    <p:sldId id="266" r:id="rId8"/>
    <p:sldId id="268" r:id="rId9"/>
    <p:sldId id="272" r:id="rId10"/>
    <p:sldId id="27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76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60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21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86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67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46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07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35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98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70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21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29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666DC-D9F3-4BE2-BFDF-BC13BF6F404B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59822-A059-4EAB-B4CA-7114EAF3A5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38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irslovarei.com/search_psy/%D4%E0%EA%F2%EE%F0%FB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irslovarei.com/search_psy/%C2%CE%C7%C4%C5%C9%D1%D2%C2%C8%C5/" TargetMode="External"/><Relationship Id="rId2" Type="http://schemas.openxmlformats.org/officeDocument/2006/relationships/hyperlink" Target="http://mirslovarei.com/search_psy/%C3%E5%ED%E4%E5%F0%ED%E0%FF+%F1%EE%F6%E8%E0%EB%E8%E7%E0%F6%E8%FF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hyperlink" Target="http://mirslovarei.com/search_psy/%D6%C5%CB%DC/" TargetMode="External"/><Relationship Id="rId4" Type="http://schemas.openxmlformats.org/officeDocument/2006/relationships/hyperlink" Target="http://mirslovarei.com/search_psy/%C8%CD%C4%C8%C2%C8%C4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mirslovarei.com/search_psy/%CC%C0%D1%CA%D3%CB%C8%CD%CD%CE%D1%D2%DC/" TargetMode="External"/><Relationship Id="rId3" Type="http://schemas.openxmlformats.org/officeDocument/2006/relationships/hyperlink" Target="http://mirslovarei.com/search_psy/%CF%CE%C4%D0%C0%C6%C0%CD%C8%C5/" TargetMode="External"/><Relationship Id="rId7" Type="http://schemas.openxmlformats.org/officeDocument/2006/relationships/hyperlink" Target="http://mirslovarei.com/search_psy/%D4%C5%CC%C8%CD%C8%CD%CD%CE%D1%D2%DC/" TargetMode="External"/><Relationship Id="rId2" Type="http://schemas.openxmlformats.org/officeDocument/2006/relationships/hyperlink" Target="http://mirslovarei.com/search_psy/%C4%E8%F4%F4%E5%F0%E5%ED%F6%E8%E0%EB%FC%ED%EE%E5+%F3%F1%E8%EB%E5%ED%E8%E5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irslovarei.com/search_psy/%D1%D2%C0%CD%C4%C0%D0%D2%DB/" TargetMode="External"/><Relationship Id="rId5" Type="http://schemas.openxmlformats.org/officeDocument/2006/relationships/hyperlink" Target="http://mirslovarei.com/search_psy/%CE%C1%D9%C5%D1%D2%C2%CE/" TargetMode="External"/><Relationship Id="rId4" Type="http://schemas.openxmlformats.org/officeDocument/2006/relationships/hyperlink" Target="http://mirslovarei.com/search_psy/%D0%CE%CB%C5%C2%CE%C5+%CF%CE%C2%C5%C4%C5%CD%C8%C5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irslovarei.com/search_psy/%C3%D0%D3%CF%CF%C0/" TargetMode="External"/><Relationship Id="rId2" Type="http://schemas.openxmlformats.org/officeDocument/2006/relationships/hyperlink" Target="http://mirslovarei.com/search_psy/%CF%CE%C4%D0%C0%C6%C0%CD%C8%C5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mirslovarei.com/search_psy/%D1%C5%CC%DC%DF/" TargetMode="External"/><Relationship Id="rId2" Type="http://schemas.openxmlformats.org/officeDocument/2006/relationships/hyperlink" Target="http://mirslovarei.com/search_psy/%D4%E0%EA%F2%EE%F0%FB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irslovarei.com/search_psy/%D0%C0%C1%CE%D2%C0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50166"/>
          </a:xfrm>
        </p:spPr>
        <p:txBody>
          <a:bodyPr>
            <a:normAutofit/>
          </a:bodyPr>
          <a:lstStyle/>
          <a:p>
            <a:r>
              <a:rPr lang="kk-KZ" sz="4000" b="1" dirty="0">
                <a:solidFill>
                  <a:schemeClr val="accent6"/>
                </a:solidFill>
              </a:rPr>
              <a:t>Лекция 10. </a:t>
            </a:r>
            <a:r>
              <a:rPr lang="ru-RU" sz="4000" b="1" dirty="0">
                <a:solidFill>
                  <a:schemeClr val="accent6"/>
                </a:solidFill>
              </a:rPr>
              <a:t>Гендерная социализация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725" y="2194560"/>
            <a:ext cx="10067632" cy="445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117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54746"/>
            <a:ext cx="6879102" cy="699164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И родители, и другие взрослые полагают, что девочки больше нуждаются в помощи. </a:t>
            </a:r>
            <a:endParaRPr lang="en-US" dirty="0" smtClean="0"/>
          </a:p>
          <a:p>
            <a:r>
              <a:rPr lang="ru-RU" dirty="0" smtClean="0"/>
              <a:t>Матери </a:t>
            </a:r>
            <a:r>
              <a:rPr lang="ru-RU" dirty="0"/>
              <a:t>быстрее реагируют на плач девочек - быстрее подходят к ним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Отцы чаще и быстрее приходят на помощь дочерям, нежели сыновьям. </a:t>
            </a:r>
            <a:endParaRPr lang="en-US" dirty="0" smtClean="0"/>
          </a:p>
          <a:p>
            <a:r>
              <a:rPr lang="ru-RU" dirty="0" smtClean="0"/>
              <a:t>Большая </a:t>
            </a:r>
            <a:r>
              <a:rPr lang="ru-RU" dirty="0"/>
              <a:t>готовность взрослых к помощи девочке может усиливать возникающее у нее чувство собственной беспомощности. </a:t>
            </a:r>
            <a:endParaRPr lang="en-US" dirty="0" smtClean="0"/>
          </a:p>
          <a:p>
            <a:r>
              <a:rPr lang="ru-RU" dirty="0" smtClean="0"/>
              <a:t>Как </a:t>
            </a:r>
            <a:r>
              <a:rPr lang="ru-RU" dirty="0"/>
              <a:t>известно, в общем, женщины более склонны просить помощи, чем мужчины. Однако, просьбы о помощи могут приводить к снижению уверенности в себе. </a:t>
            </a:r>
          </a:p>
          <a:p>
            <a:r>
              <a:rPr lang="ru-RU" dirty="0"/>
              <a:t>Девочек держат ближе к себе на протяжении всех возрастных этапов развития. </a:t>
            </a:r>
            <a:endParaRPr lang="en-US" dirty="0" smtClean="0"/>
          </a:p>
          <a:p>
            <a:r>
              <a:rPr lang="ru-RU" dirty="0" smtClean="0"/>
              <a:t>Мальчики </a:t>
            </a:r>
            <a:r>
              <a:rPr lang="ru-RU" dirty="0"/>
              <a:t>же получают больше возможностей для развития исследовательских навыков, для реализации как двигательной, так и познавательной активности. </a:t>
            </a:r>
            <a:endParaRPr lang="en-US" dirty="0" smtClean="0"/>
          </a:p>
          <a:p>
            <a:r>
              <a:rPr lang="ru-RU" dirty="0" smtClean="0"/>
              <a:t>Им </a:t>
            </a:r>
            <a:r>
              <a:rPr lang="ru-RU" dirty="0"/>
              <a:t>чаще позволяют играть во дворе, на улице, без присмотра взрослых, они могут дальше уходить от дома, заниматься активным изучением окружающего мира. </a:t>
            </a:r>
            <a:endParaRPr lang="en-US" dirty="0" smtClean="0"/>
          </a:p>
          <a:p>
            <a:r>
              <a:rPr lang="ru-RU" dirty="0" smtClean="0"/>
              <a:t>Таким </a:t>
            </a:r>
            <a:r>
              <a:rPr lang="ru-RU" dirty="0"/>
              <a:t>образом, уже в раннем детстве закладывается программа по разделению мест пребывания.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268" y="154745"/>
            <a:ext cx="4543863" cy="576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74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Понятие </a:t>
            </a:r>
            <a:r>
              <a:rPr lang="ru-RU" dirty="0"/>
              <a:t>гендерной </a:t>
            </a:r>
            <a:r>
              <a:rPr lang="ru-RU" dirty="0" smtClean="0"/>
              <a:t>социализации.</a:t>
            </a:r>
            <a:endParaRPr lang="ru-RU" dirty="0"/>
          </a:p>
          <a:p>
            <a:r>
              <a:rPr lang="ru-RU" dirty="0"/>
              <a:t>Механизмы гендерной </a:t>
            </a:r>
            <a:r>
              <a:rPr lang="ru-RU" dirty="0" smtClean="0"/>
              <a:t>социализации.</a:t>
            </a:r>
            <a:endParaRPr lang="ru-RU" dirty="0"/>
          </a:p>
          <a:p>
            <a:r>
              <a:rPr lang="ru-RU" dirty="0">
                <a:hlinkClick r:id="rId2"/>
              </a:rPr>
              <a:t>Факторы</a:t>
            </a:r>
            <a:r>
              <a:rPr lang="ru-RU" dirty="0"/>
              <a:t> гендерной </a:t>
            </a:r>
            <a:r>
              <a:rPr lang="ru-RU" dirty="0" smtClean="0"/>
              <a:t>социализации.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458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422031"/>
            <a:ext cx="5632938" cy="610537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середине ХХ </a:t>
            </a:r>
            <a:r>
              <a:rPr lang="ru-RU" dirty="0" smtClean="0"/>
              <a:t>столетия с </a:t>
            </a:r>
            <a:r>
              <a:rPr lang="ru-RU" dirty="0"/>
              <a:t>60-х годов в научный оборот активно вошло понятие «социализация», объясняющее направление и содержание процесса социального развития и вхождения ребенка общество.</a:t>
            </a:r>
          </a:p>
          <a:p>
            <a:r>
              <a:rPr lang="ru-RU" dirty="0" smtClean="0"/>
              <a:t>Социализация - двусторонний </a:t>
            </a:r>
            <a:r>
              <a:rPr lang="ru-RU" dirty="0"/>
              <a:t>процесс, включающий,  с одной стороны  усвоение индивидом социального опыта, путем вхождение в социальную среду, в систему социальных связей, с другой стороны, процесс активного воспроизводства этой системы индивидом в его деятельности.  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422032"/>
            <a:ext cx="5022166" cy="5908430"/>
          </a:xfrm>
        </p:spPr>
      </p:pic>
    </p:spTree>
    <p:extLst>
      <p:ext uri="{BB962C8B-B14F-4D97-AF65-F5344CB8AC3E}">
        <p14:creationId xmlns:p14="http://schemas.microsoft.com/office/powerpoint/2010/main" val="2418999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1182"/>
            <a:ext cx="10515600" cy="5515781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Гендерная социализация - процесс </a:t>
            </a:r>
            <a:r>
              <a:rPr lang="ru-RU" dirty="0"/>
              <a:t>усвоения норм, правил поведения, установок в соответствии с социокультурными представлениями о роли, положении и предназначении мужчины и женщины в обществе.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ходе гендерной социализации усваиваются сформировавшиеся в культуре представления о том, как следует вести себя мальчику и девочке, юноше и девушке, какими личностными качествами должны обладать мужчины и женщины. </a:t>
            </a:r>
            <a:endParaRPr lang="ru-RU" dirty="0" smtClean="0"/>
          </a:p>
          <a:p>
            <a:r>
              <a:rPr lang="ru-RU" dirty="0" smtClean="0"/>
              <a:t>Данный </a:t>
            </a:r>
            <a:r>
              <a:rPr lang="ru-RU" dirty="0"/>
              <a:t>процесс, связан с осмыслением личностью своей духовно-нравственной принадлежности к той или иной группе (мужчины/женщины).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результате личность осознает свою социально-ценностную и эмоционально-психологическую значимость как члена своей </a:t>
            </a:r>
            <a:r>
              <a:rPr lang="ru-RU" dirty="0" smtClean="0"/>
              <a:t>группы.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357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67089"/>
            <a:ext cx="10515600" cy="2771336"/>
          </a:xfrm>
        </p:spPr>
        <p:txBody>
          <a:bodyPr>
            <a:normAutofit fontScale="92500"/>
          </a:bodyPr>
          <a:lstStyle/>
          <a:p>
            <a:r>
              <a:rPr lang="ru-RU" u="sng" dirty="0">
                <a:hlinkClick r:id="rId2"/>
              </a:rPr>
              <a:t>Гендерная социализация</a:t>
            </a:r>
            <a:r>
              <a:rPr lang="ru-RU" dirty="0"/>
              <a:t> включает две взаимосвязанные стороны:</a:t>
            </a:r>
          </a:p>
          <a:p>
            <a:pPr lvl="0"/>
            <a:r>
              <a:rPr lang="ru-RU" dirty="0"/>
              <a:t>освоение принятых в данной культуре моделей мужского и женского поведения, отношений, норм, ценностей и гендерных стереотипов; </a:t>
            </a:r>
          </a:p>
          <a:p>
            <a:pPr lvl="0"/>
            <a:r>
              <a:rPr lang="ru-RU" u="sng" dirty="0">
                <a:hlinkClick r:id="rId3"/>
              </a:rPr>
              <a:t>воздействие</a:t>
            </a:r>
            <a:r>
              <a:rPr lang="ru-RU" dirty="0"/>
              <a:t> общества, социальной среды на </a:t>
            </a:r>
            <a:r>
              <a:rPr lang="ru-RU" u="sng" dirty="0">
                <a:hlinkClick r:id="rId4"/>
              </a:rPr>
              <a:t>индивида</a:t>
            </a:r>
            <a:r>
              <a:rPr lang="ru-RU" dirty="0"/>
              <a:t> с </a:t>
            </a:r>
            <a:r>
              <a:rPr lang="ru-RU" u="sng" dirty="0">
                <a:hlinkClick r:id="rId5"/>
              </a:rPr>
              <a:t>целью</a:t>
            </a:r>
            <a:r>
              <a:rPr lang="ru-RU" dirty="0"/>
              <a:t> привития ему определенных правил и стандартов поведения, социально приемлемых для мужчин и женщин.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397" y="196949"/>
            <a:ext cx="5162843" cy="354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19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40677"/>
            <a:ext cx="11169748" cy="685096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Механизмы гендерной социализации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 smtClean="0"/>
              <a:t>В 1970 </a:t>
            </a:r>
            <a:r>
              <a:rPr lang="ru-RU" dirty="0"/>
              <a:t>исследователь </a:t>
            </a:r>
            <a:r>
              <a:rPr lang="en-US" dirty="0"/>
              <a:t>W</a:t>
            </a:r>
            <a:r>
              <a:rPr lang="ru-RU" dirty="0"/>
              <a:t>.</a:t>
            </a:r>
            <a:r>
              <a:rPr lang="en-US" dirty="0" err="1"/>
              <a:t>Mischel</a:t>
            </a:r>
            <a:r>
              <a:rPr lang="ru-RU" dirty="0"/>
              <a:t> </a:t>
            </a:r>
            <a:r>
              <a:rPr lang="ru-RU" dirty="0" smtClean="0"/>
              <a:t>описал </a:t>
            </a:r>
            <a:r>
              <a:rPr lang="ru-RU" dirty="0"/>
              <a:t>два базовых механизма гендерной социализации: </a:t>
            </a:r>
            <a:r>
              <a:rPr lang="ru-RU" u="sng" dirty="0">
                <a:hlinkClick r:id="rId2"/>
              </a:rPr>
              <a:t>дифференциальное усиление</a:t>
            </a:r>
            <a:r>
              <a:rPr lang="ru-RU" dirty="0"/>
              <a:t> и дифференциальное </a:t>
            </a:r>
            <a:r>
              <a:rPr lang="ru-RU" u="sng" dirty="0">
                <a:hlinkClick r:id="rId3"/>
              </a:rPr>
              <a:t>подражание</a:t>
            </a:r>
            <a:r>
              <a:rPr lang="ru-RU" dirty="0"/>
              <a:t>.</a:t>
            </a:r>
          </a:p>
          <a:p>
            <a:r>
              <a:rPr lang="ru-RU" b="1" i="1" u="sng" dirty="0">
                <a:hlinkClick r:id="rId2"/>
              </a:rPr>
              <a:t>Дифференциальное усиление</a:t>
            </a:r>
            <a:r>
              <a:rPr lang="ru-RU" i="1" dirty="0"/>
              <a:t> </a:t>
            </a:r>
            <a:r>
              <a:rPr lang="ru-RU" dirty="0"/>
              <a:t>- это  процесс социализации в ходе которого принятое в обществе гендерно-</a:t>
            </a:r>
            <a:r>
              <a:rPr lang="ru-RU" u="sng" dirty="0">
                <a:hlinkClick r:id="rId4"/>
              </a:rPr>
              <a:t>ролевое поведение</a:t>
            </a:r>
            <a:r>
              <a:rPr lang="ru-RU" dirty="0"/>
              <a:t> поощряется и одобряется, а несоответствующее наказывается. </a:t>
            </a:r>
            <a:endParaRPr lang="ru-RU" dirty="0" smtClean="0"/>
          </a:p>
          <a:p>
            <a:r>
              <a:rPr lang="ru-RU" dirty="0" smtClean="0"/>
              <a:t>Вознаграждение </a:t>
            </a:r>
            <a:r>
              <a:rPr lang="ru-RU" dirty="0"/>
              <a:t>чаще всего выступает в форме общественного одобрения, и наоборот, отклонение от требуемой гендерной модели в ряде случаев наказывается социальным неодобрением. </a:t>
            </a:r>
            <a:endParaRPr lang="ru-RU" dirty="0" smtClean="0"/>
          </a:p>
          <a:p>
            <a:r>
              <a:rPr lang="ru-RU" u="sng" dirty="0" smtClean="0">
                <a:hlinkClick r:id="rId5"/>
              </a:rPr>
              <a:t>Общество</a:t>
            </a:r>
            <a:r>
              <a:rPr lang="ru-RU" dirty="0"/>
              <a:t>, как правило, при формировании гендерной роли и гендерного самосознания, ориентируется в воспитании на </a:t>
            </a:r>
            <a:r>
              <a:rPr lang="ru-RU" u="sng" dirty="0">
                <a:hlinkClick r:id="rId6"/>
              </a:rPr>
              <a:t>стереотипы </a:t>
            </a:r>
            <a:r>
              <a:rPr lang="ru-RU" u="sng" dirty="0" err="1">
                <a:hlinkClick r:id="rId7"/>
              </a:rPr>
              <a:t>фемининности</a:t>
            </a:r>
            <a:r>
              <a:rPr lang="ru-RU" u="sng" dirty="0">
                <a:hlinkClick r:id="rId7"/>
              </a:rPr>
              <a:t>/</a:t>
            </a:r>
            <a:r>
              <a:rPr lang="ru-RU" u="sng" dirty="0" err="1">
                <a:hlinkClick r:id="rId8"/>
              </a:rPr>
              <a:t>маскулинности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Однако</a:t>
            </a:r>
            <a:r>
              <a:rPr lang="ru-RU" dirty="0"/>
              <a:t>, оно относится терпимо к </a:t>
            </a:r>
            <a:r>
              <a:rPr lang="ru-RU" dirty="0" err="1"/>
              <a:t>маскулинному</a:t>
            </a:r>
            <a:r>
              <a:rPr lang="ru-RU" dirty="0"/>
              <a:t> поведению девочки, но осуждает </a:t>
            </a:r>
            <a:r>
              <a:rPr lang="ru-RU" dirty="0" err="1"/>
              <a:t>фемининное</a:t>
            </a:r>
            <a:r>
              <a:rPr lang="ru-RU" dirty="0"/>
              <a:t> поведение мальчика. </a:t>
            </a:r>
            <a:endParaRPr lang="ru-RU" dirty="0" smtClean="0"/>
          </a:p>
          <a:p>
            <a:r>
              <a:rPr lang="ru-RU" dirty="0" smtClean="0"/>
              <a:t>Так </a:t>
            </a:r>
            <a:r>
              <a:rPr lang="ru-RU" dirty="0"/>
              <a:t>мальчики, которые выбирают для игр девочек, больше подвергаются насмешкам и менее популярны среди сверстников, чем те, которые ведут себя в соответствии с гендерными стереотипами. </a:t>
            </a:r>
            <a:endParaRPr lang="ru-RU" dirty="0" smtClean="0"/>
          </a:p>
          <a:p>
            <a:r>
              <a:rPr lang="ru-RU" dirty="0" smtClean="0"/>
              <a:t>Родители </a:t>
            </a:r>
            <a:r>
              <a:rPr lang="ru-RU" dirty="0"/>
              <a:t>и другие взрослые терпимы к проявлению агрессии у мальчиков, и не приемлют таковую у девочек, так как это не соответствует нормам поведения для девочек</a:t>
            </a:r>
          </a:p>
        </p:txBody>
      </p:sp>
    </p:spTree>
    <p:extLst>
      <p:ext uri="{BB962C8B-B14F-4D97-AF65-F5344CB8AC3E}">
        <p14:creationId xmlns:p14="http://schemas.microsoft.com/office/powerpoint/2010/main" val="1714050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6576646"/>
          </a:xfrm>
        </p:spPr>
        <p:txBody>
          <a:bodyPr>
            <a:normAutofit fontScale="85000" lnSpcReduction="10000"/>
          </a:bodyPr>
          <a:lstStyle/>
          <a:p>
            <a:r>
              <a:rPr lang="ru-RU" b="1" i="1" dirty="0"/>
              <a:t>Дифференциальное </a:t>
            </a:r>
            <a:r>
              <a:rPr lang="ru-RU" b="1" i="1" u="sng" dirty="0">
                <a:hlinkClick r:id="rId2"/>
              </a:rPr>
              <a:t>подражание</a:t>
            </a:r>
            <a:r>
              <a:rPr lang="ru-RU" i="1" dirty="0"/>
              <a:t> </a:t>
            </a:r>
            <a:r>
              <a:rPr lang="ru-RU" dirty="0"/>
              <a:t>- это  процесс социализации, в ходе которого индивид выбирает поло-ролевые модели в близких ему </a:t>
            </a:r>
            <a:r>
              <a:rPr lang="ru-RU" u="sng" dirty="0">
                <a:hlinkClick r:id="rId3"/>
              </a:rPr>
              <a:t>группах</a:t>
            </a:r>
            <a:r>
              <a:rPr lang="ru-RU" dirty="0"/>
              <a:t> - семье, среди сверстников, в школе и пр. и начинает подражать принятому в них поведению. </a:t>
            </a:r>
            <a:endParaRPr lang="ru-RU" dirty="0" smtClean="0"/>
          </a:p>
          <a:p>
            <a:r>
              <a:rPr lang="ru-RU" dirty="0" smtClean="0"/>
              <a:t>Дифференциальное </a:t>
            </a:r>
            <a:r>
              <a:rPr lang="ru-RU" dirty="0"/>
              <a:t>подражание начинается, когда ребенок достиг трехлетнего возраста и завершил процесс гендерной идентификации.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это время он начинает обращать пристальное внимание на различия между мужчинами и женщинами, и замечает, что они по-разному выглядят, одеваются, выполняют разную работу как дома, так и вне его. </a:t>
            </a:r>
            <a:endParaRPr lang="ru-RU" dirty="0" smtClean="0"/>
          </a:p>
          <a:p>
            <a:r>
              <a:rPr lang="ru-RU" dirty="0" smtClean="0"/>
              <a:t>Несмотря </a:t>
            </a:r>
            <a:r>
              <a:rPr lang="ru-RU" dirty="0"/>
              <a:t>на то, что дети получают информацию от представителей обоих </a:t>
            </a:r>
            <a:r>
              <a:rPr lang="ru-RU" dirty="0" err="1"/>
              <a:t>гендеров</a:t>
            </a:r>
            <a:r>
              <a:rPr lang="ru-RU" dirty="0"/>
              <a:t>, они склонны подражать тому поведению, которое соответствует их </a:t>
            </a:r>
            <a:r>
              <a:rPr lang="ru-RU" dirty="0" err="1"/>
              <a:t>гендеру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Мальчики </a:t>
            </a:r>
            <a:r>
              <a:rPr lang="ru-RU" dirty="0"/>
              <a:t>стремятся подражать поведению мужчин, девочки – поведению женщин. </a:t>
            </a:r>
            <a:endParaRPr lang="ru-RU" dirty="0" smtClean="0"/>
          </a:p>
          <a:p>
            <a:r>
              <a:rPr lang="ru-RU" dirty="0" smtClean="0"/>
              <a:t>Родители </a:t>
            </a:r>
            <a:r>
              <a:rPr lang="ru-RU" dirty="0"/>
              <a:t>и другие взрослые не единственные социализирующие фигуры и ролевые модели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Достигнув гендерной константности, дети начинают активно искать социальные контакты, в которых они могут получить больше информации о поведении, которое, как они, считают соответствует их полу.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099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09"/>
            <a:ext cx="10515600" cy="6050354"/>
          </a:xfrm>
        </p:spPr>
        <p:txBody>
          <a:bodyPr>
            <a:normAutofit/>
          </a:bodyPr>
          <a:lstStyle/>
          <a:p>
            <a:r>
              <a:rPr lang="ru-RU" b="1" u="sng" dirty="0">
                <a:hlinkClick r:id="rId2"/>
              </a:rPr>
              <a:t>Факторы</a:t>
            </a:r>
            <a:r>
              <a:rPr lang="ru-RU" b="1" dirty="0"/>
              <a:t> гендерной социализации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Процесс гендерной социализации осуществляется под действием ряда факторов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Среди </a:t>
            </a:r>
            <a:r>
              <a:rPr lang="ru-RU" dirty="0"/>
              <a:t>факторов гендерной социализации выделяют следующие: </a:t>
            </a:r>
            <a:r>
              <a:rPr lang="ru-RU" u="sng" dirty="0">
                <a:hlinkClick r:id="rId3"/>
              </a:rPr>
              <a:t>семья</a:t>
            </a:r>
            <a:r>
              <a:rPr lang="ru-RU" dirty="0"/>
              <a:t> с ее характером исполнения ролей матери и отца в воспитании, </a:t>
            </a:r>
            <a:endParaRPr lang="ru-RU" dirty="0" smtClean="0"/>
          </a:p>
          <a:p>
            <a:r>
              <a:rPr lang="ru-RU" dirty="0" smtClean="0"/>
              <a:t>детские </a:t>
            </a:r>
            <a:r>
              <a:rPr lang="ru-RU" dirty="0"/>
              <a:t>игрушки, </a:t>
            </a:r>
            <a:endParaRPr lang="ru-RU" dirty="0" smtClean="0"/>
          </a:p>
          <a:p>
            <a:r>
              <a:rPr lang="ru-RU" dirty="0" smtClean="0"/>
              <a:t>учреждения </a:t>
            </a:r>
            <a:r>
              <a:rPr lang="ru-RU" dirty="0"/>
              <a:t>образования, </a:t>
            </a:r>
            <a:endParaRPr lang="ru-RU" dirty="0" smtClean="0"/>
          </a:p>
          <a:p>
            <a:r>
              <a:rPr lang="ru-RU" dirty="0" smtClean="0"/>
              <a:t>литература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средства </a:t>
            </a:r>
            <a:r>
              <a:rPr lang="ru-RU" dirty="0"/>
              <a:t>массовой информации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язык, </a:t>
            </a:r>
            <a:r>
              <a:rPr lang="ru-RU" u="sng" dirty="0">
                <a:hlinkClick r:id="rId4"/>
              </a:rPr>
              <a:t>работа</a:t>
            </a:r>
            <a:r>
              <a:rPr lang="ru-RU" dirty="0"/>
              <a:t>, клубы по интересам, церковь и </a:t>
            </a:r>
          </a:p>
        </p:txBody>
      </p:sp>
    </p:spTree>
    <p:extLst>
      <p:ext uri="{BB962C8B-B14F-4D97-AF65-F5344CB8AC3E}">
        <p14:creationId xmlns:p14="http://schemas.microsoft.com/office/powerpoint/2010/main" val="253546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112543"/>
            <a:ext cx="6591470" cy="674545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Активная гендерная социализация начинается сразу же после рождения.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момента появления на свет малыша родители обращаются с </a:t>
            </a:r>
            <a:r>
              <a:rPr lang="ru-RU" dirty="0" err="1"/>
              <a:t>дочерьми</a:t>
            </a:r>
            <a:r>
              <a:rPr lang="ru-RU" dirty="0"/>
              <a:t> и сыновьями по-разному. </a:t>
            </a:r>
            <a:endParaRPr lang="ru-RU" dirty="0" smtClean="0"/>
          </a:p>
          <a:p>
            <a:r>
              <a:rPr lang="ru-RU" dirty="0" smtClean="0"/>
              <a:t>Уже </a:t>
            </a:r>
            <a:r>
              <a:rPr lang="ru-RU" dirty="0"/>
              <a:t>в первые дни жизни очевидны невербальные различия в обращении с маленькими детьми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Матери и отцы чаще прикасаются к новорожденным сыновьям, чем дочерям.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протяжении первых трех месяцев жизни матери берут на руки, качают, целуют сыновей чаще, чем дочерей. </a:t>
            </a:r>
            <a:endParaRPr lang="ru-RU" dirty="0" smtClean="0"/>
          </a:p>
          <a:p>
            <a:r>
              <a:rPr lang="ru-RU" dirty="0" smtClean="0"/>
              <a:t>Матери </a:t>
            </a:r>
            <a:r>
              <a:rPr lang="ru-RU" dirty="0"/>
              <a:t>говорят с </a:t>
            </a:r>
            <a:r>
              <a:rPr lang="ru-RU" dirty="0" err="1"/>
              <a:t>дочерьми</a:t>
            </a:r>
            <a:r>
              <a:rPr lang="ru-RU" dirty="0"/>
              <a:t> больше, но проявляют большую чувствительность к настроению сыновей. </a:t>
            </a:r>
            <a:endParaRPr lang="ru-RU" dirty="0" smtClean="0"/>
          </a:p>
          <a:p>
            <a:r>
              <a:rPr lang="ru-RU" dirty="0" smtClean="0"/>
              <a:t>Со </a:t>
            </a:r>
            <a:r>
              <a:rPr lang="ru-RU" dirty="0"/>
              <a:t>временем такое положение вещей может вести к формированию у мальчиков ощущения большей собственной значимости и способности контролировать других.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18" y="492369"/>
            <a:ext cx="4929970" cy="573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5329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715</Words>
  <Application>Microsoft Office PowerPoint</Application>
  <PresentationFormat>Широкоэкранный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Лекция 10. Гендерная социализация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10. Гендерная социализация</dc:title>
  <dc:creator>Ольга Хабижановна</dc:creator>
  <cp:lastModifiedBy>Ольга Хабижановна</cp:lastModifiedBy>
  <cp:revision>39</cp:revision>
  <dcterms:created xsi:type="dcterms:W3CDTF">2018-11-03T14:19:47Z</dcterms:created>
  <dcterms:modified xsi:type="dcterms:W3CDTF">2018-11-03T16:30:36Z</dcterms:modified>
</cp:coreProperties>
</file>